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embeddedFontLst>
    <p:embeddedFont>
      <p:font typeface="AR JULIAN" panose="02000000000000000000" pitchFamily="2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Digital-7" panose="02000000000000000000" pitchFamily="2" charset="0"/>
      <p:regular r:id="rId14"/>
    </p:embeddedFont>
    <p:embeddedFont>
      <p:font typeface="Goudy Stout" panose="0202090407030B020401" pitchFamily="18" charset="0"/>
      <p:regular r:id="rId15"/>
    </p:embeddedFont>
    <p:embeddedFont>
      <p:font typeface="Mistral" panose="03090702030407020403" pitchFamily="66" charset="0"/>
      <p:regular r:id="rId16"/>
    </p:embeddedFont>
    <p:embeddedFont>
      <p:font typeface="Simpsonfont" panose="02000500000000000000" pitchFamily="2" charset="0"/>
      <p:regular r:id="rId17"/>
    </p:embeddedFont>
    <p:embeddedFont>
      <p:font typeface="Wellbutrin" panose="02000603020000020004" pitchFamily="2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00"/>
    <a:srgbClr val="E0D2A3"/>
    <a:srgbClr val="FFFFCC"/>
    <a:srgbClr val="AB8100"/>
    <a:srgbClr val="AB90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373D9-44A5-4C4E-A076-4D9AD34C9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A897D7-4830-4F77-98AA-D535398F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271C6-7A27-43F4-B5BC-AF1E2693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828C94-6CF6-4C1E-BA7B-857850E7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F5B7B0-81B8-4A3A-99AC-F28F2464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63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DF221-D79C-4AE7-8A9C-AFA58479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9D746F-FBDD-472E-BC5E-DFABFF118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F8B489-C41A-403E-BA2B-B4917341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36E6C6-AFCE-4C3B-883B-FE9C0A5E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7EFB8-F341-4404-8B96-4726A2D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69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631460-CA81-4041-8AFB-17304F2E1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3E3332-216D-4CE7-A637-074FDDBA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1A8ECE-1B80-49BB-9BF6-7E8FEF5E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4E6530-56BB-45BA-90A7-82D0DE5E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5322F3-AF82-4D1C-A86C-77E58533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8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D2F37-4BFB-45DA-94FA-1ED86BEB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824663-739C-4274-B09B-E5C73022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8C1F88-4842-4330-8276-64570F0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70E62D-1B20-4D44-9851-D6BBC37F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F06EFA-9399-4755-B9D5-F9CDAB8F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1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22DB0-D309-4BAA-85E2-3AEFACE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F37708-C405-488F-AEDB-FEBEA510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CAA4BE-6360-4B85-9E8C-AD0853A6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4FAF18-D7CE-451C-94B2-7519577C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06FF2F-F397-4522-85FF-18DD5F47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19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A1B0C-51F9-4DDB-9964-96FCC160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1D8F0-D640-4335-8B14-6A266F8C9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310E1B-69C9-4E2B-AA75-3C5C481D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B392BA-BED5-4CE8-880F-F4785D95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1F0FE6-1AE2-40E5-9CF0-B0B3DE79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6C30FE-DCDD-41B0-8D5F-1C2F7272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07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840CB2-5DCB-4818-87D2-87F105D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A2BDE-26F5-4052-B928-7EEB14B44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7D82CB-65D7-447D-9B9A-83F0C86FC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110BF1-7C49-4C99-A5C5-9C2C84E90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1C75E9-4AC7-4F12-8B5C-8962C3403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E09080-4FFC-4779-ACF4-13E99ED3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D31D36-39E0-42B8-A34F-63EDFBF1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C3FC37-BBCF-4EDF-AD51-0C1D6818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76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AD3AE-518B-491B-94DD-BF96F42D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0BF41A-C779-49BC-9FBB-C2D25EDD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181B5B-AC66-48CD-9B3E-A3EE500A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51C1C6-FBCA-47EA-AE35-11E32E09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29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32DF4E0-D43F-4D67-88A0-43A30AD5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CFC1E6-B228-4C3F-B9D2-116EBFEB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B64CC8-E44F-42D8-BA20-76852319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49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BC1B87-BB78-4554-B481-8609575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A2B4F-F39E-4101-924A-8654A3514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E19162-FCD9-426D-A4FA-C9018B210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F329E8-F5CB-416C-AF6D-357749D7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80096-189B-40D7-B49B-33445C98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BD462E-5C11-45B6-BF3B-398AF418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7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FFE4E-3260-4AD7-B4A0-62B3F679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FB23D6-712F-4D37-B223-FA60F230C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D1BF8B-28EC-4C08-B5C7-D5F3398EA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5E63AB-0CBA-4E80-8E29-28B91B86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5DA75E-72E3-44D1-9A53-618E0EB9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096E03-24E7-415F-8851-F8E6FB3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18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0B1369-8E45-40CC-94B3-2D57313D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6ECD3-5BC8-450D-A179-DC04A537B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B8C3D7-92AA-4C1A-9EFB-D61F6A50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68A2-017A-4BE2-A3FD-F566CC663297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03DACA-90A1-4E98-B7E4-B1262D240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EF7B6-4960-4E03-AFC7-BDFD4FCA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9497C-E2AA-4A53-A682-E1D92414AD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49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D1AE0BC-4258-4E28-9B7A-72F418EC672F}"/>
              </a:ext>
            </a:extLst>
          </p:cNvPr>
          <p:cNvCxnSpPr>
            <a:cxnSpLocks/>
          </p:cNvCxnSpPr>
          <p:nvPr/>
        </p:nvCxnSpPr>
        <p:spPr>
          <a:xfrm flipV="1">
            <a:off x="0" y="862013"/>
            <a:ext cx="12192000" cy="72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3AFEDA2-4FCB-40EE-A2D5-03AF52ECFFCE}"/>
              </a:ext>
            </a:extLst>
          </p:cNvPr>
          <p:cNvSpPr txBox="1"/>
          <p:nvPr/>
        </p:nvSpPr>
        <p:spPr>
          <a:xfrm>
            <a:off x="4631531" y="133350"/>
            <a:ext cx="292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  <a:latin typeface="Goudy Stout" panose="0202090407030B020401" pitchFamily="18" charset="0"/>
              </a:rPr>
              <a:t>Bilan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8C197D1-CDC3-46DA-AC8A-BE7053A4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498" y="1285694"/>
            <a:ext cx="2525344" cy="2525344"/>
          </a:xfrm>
          <a:prstGeom prst="rect">
            <a:avLst/>
          </a:prstGeom>
        </p:spPr>
      </p:pic>
      <p:pic>
        <p:nvPicPr>
          <p:cNvPr id="1028" name="Picture 4" descr="Centrale nucléaire de Springfield | Wiki Les Simpson : Springfield | Fandom">
            <a:extLst>
              <a:ext uri="{FF2B5EF4-FFF2-40B4-BE49-F238E27FC236}">
                <a16:creationId xmlns:a16="http://schemas.microsoft.com/office/drawing/2014/main" id="{9118C08D-2463-4C5B-9035-D99171A2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8" y="1119616"/>
            <a:ext cx="3867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7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A3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E5C888C7-0848-48AF-B9AF-9107090A116D}"/>
              </a:ext>
            </a:extLst>
          </p:cNvPr>
          <p:cNvSpPr txBox="1"/>
          <p:nvPr/>
        </p:nvSpPr>
        <p:spPr>
          <a:xfrm>
            <a:off x="1166067" y="196077"/>
            <a:ext cx="984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sonfont" panose="02000500000000000000" pitchFamily="2" charset="0"/>
              </a:rPr>
              <a:t>Bilan activite ouvriere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4969C7-C0E7-44E9-95BA-4DD8AD0BDB3B}"/>
              </a:ext>
            </a:extLst>
          </p:cNvPr>
          <p:cNvSpPr txBox="1"/>
          <p:nvPr/>
        </p:nvSpPr>
        <p:spPr>
          <a:xfrm>
            <a:off x="431356" y="927402"/>
            <a:ext cx="33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Pompe du circuit primaire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91B9543-AB00-4035-A33A-174DB4CBCC46}"/>
              </a:ext>
            </a:extLst>
          </p:cNvPr>
          <p:cNvSpPr txBox="1"/>
          <p:nvPr/>
        </p:nvSpPr>
        <p:spPr>
          <a:xfrm>
            <a:off x="6278237" y="927402"/>
            <a:ext cx="379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Pompe du circuit secondaire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4B9BAA-4ABC-4706-B00C-1DD62E6A561C}"/>
              </a:ext>
            </a:extLst>
          </p:cNvPr>
          <p:cNvSpPr txBox="1"/>
          <p:nvPr/>
        </p:nvSpPr>
        <p:spPr>
          <a:xfrm>
            <a:off x="431356" y="3524258"/>
            <a:ext cx="33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Injecteur d’acide borique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6498F0-3FDD-40DC-AF67-96339CD2E08C}"/>
              </a:ext>
            </a:extLst>
          </p:cNvPr>
          <p:cNvSpPr txBox="1"/>
          <p:nvPr/>
        </p:nvSpPr>
        <p:spPr>
          <a:xfrm>
            <a:off x="431356" y="4767930"/>
            <a:ext cx="263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Circuit secondaire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24DF9-6DFB-4694-AB21-2A2B40C50760}"/>
              </a:ext>
            </a:extLst>
          </p:cNvPr>
          <p:cNvSpPr txBox="1"/>
          <p:nvPr/>
        </p:nvSpPr>
        <p:spPr>
          <a:xfrm>
            <a:off x="431356" y="2226465"/>
            <a:ext cx="198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Condenseur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A7356E-80D7-4398-83A8-139F3B87F67A}"/>
              </a:ext>
            </a:extLst>
          </p:cNvPr>
          <p:cNvSpPr txBox="1"/>
          <p:nvPr/>
        </p:nvSpPr>
        <p:spPr>
          <a:xfrm>
            <a:off x="6278238" y="2226465"/>
            <a:ext cx="322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GEnErateur de vapeur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43DF140-438D-4410-BB71-BBD73525E329}"/>
              </a:ext>
            </a:extLst>
          </p:cNvPr>
          <p:cNvSpPr txBox="1"/>
          <p:nvPr/>
        </p:nvSpPr>
        <p:spPr>
          <a:xfrm>
            <a:off x="6278238" y="3524258"/>
            <a:ext cx="224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Circuit primaire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4D2360-7AFA-4447-B18D-835C7A66A614}"/>
              </a:ext>
            </a:extLst>
          </p:cNvPr>
          <p:cNvSpPr txBox="1"/>
          <p:nvPr/>
        </p:nvSpPr>
        <p:spPr>
          <a:xfrm>
            <a:off x="6278238" y="4767930"/>
            <a:ext cx="198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  <a:latin typeface="Digital-7" panose="02000000000000000000" pitchFamily="2" charset="0"/>
              </a:rPr>
              <a:t>Pressuriseur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6C951F-58FA-4E4A-8E81-7114A009B368}"/>
              </a:ext>
            </a:extLst>
          </p:cNvPr>
          <p:cNvSpPr txBox="1"/>
          <p:nvPr/>
        </p:nvSpPr>
        <p:spPr>
          <a:xfrm>
            <a:off x="690204" y="1234531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02B316-5568-4ECE-A06A-3432F17E3B8D}"/>
              </a:ext>
            </a:extLst>
          </p:cNvPr>
          <p:cNvSpPr/>
          <p:nvPr/>
        </p:nvSpPr>
        <p:spPr>
          <a:xfrm>
            <a:off x="52388" y="42863"/>
            <a:ext cx="12068175" cy="6748461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B5E98B8-8757-4F63-9A14-7F76F4AFB5B3}"/>
              </a:ext>
            </a:extLst>
          </p:cNvPr>
          <p:cNvSpPr txBox="1"/>
          <p:nvPr/>
        </p:nvSpPr>
        <p:spPr>
          <a:xfrm>
            <a:off x="4074651" y="6249046"/>
            <a:ext cx="37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i="1" dirty="0">
                <a:latin typeface="AR JULIAN" panose="02000000000000000000" pitchFamily="2" charset="0"/>
              </a:rPr>
              <a:t>N</a:t>
            </a:r>
            <a:r>
              <a:rPr lang="fr-FR" b="1" i="1" dirty="0">
                <a:latin typeface="Wellbutrin" panose="02000603020000020004" pitchFamily="2" charset="0"/>
              </a:rPr>
              <a:t>ombre d’ouvriers disponibles :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CAD3111-D12B-429E-A837-AB6EAB9E5429}"/>
              </a:ext>
            </a:extLst>
          </p:cNvPr>
          <p:cNvSpPr txBox="1"/>
          <p:nvPr/>
        </p:nvSpPr>
        <p:spPr>
          <a:xfrm>
            <a:off x="690204" y="2547567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FF12727-47EC-4D0C-8A0C-632F1BD2D1AF}"/>
              </a:ext>
            </a:extLst>
          </p:cNvPr>
          <p:cNvSpPr txBox="1"/>
          <p:nvPr/>
        </p:nvSpPr>
        <p:spPr>
          <a:xfrm>
            <a:off x="690203" y="3830782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6E0F2C3-C4CB-481C-A1A1-47C1BFE1CEDB}"/>
              </a:ext>
            </a:extLst>
          </p:cNvPr>
          <p:cNvSpPr txBox="1"/>
          <p:nvPr/>
        </p:nvSpPr>
        <p:spPr>
          <a:xfrm>
            <a:off x="690203" y="5113997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6C7813B-3F72-4447-ACFE-A32D9C73E4E2}"/>
              </a:ext>
            </a:extLst>
          </p:cNvPr>
          <p:cNvSpPr txBox="1"/>
          <p:nvPr/>
        </p:nvSpPr>
        <p:spPr>
          <a:xfrm>
            <a:off x="6566695" y="1228653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4CDFA9B-7338-4A07-9912-B73BA0314969}"/>
              </a:ext>
            </a:extLst>
          </p:cNvPr>
          <p:cNvSpPr txBox="1"/>
          <p:nvPr/>
        </p:nvSpPr>
        <p:spPr>
          <a:xfrm>
            <a:off x="6566694" y="2558803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297F584-2819-43D1-A0F6-5A3F88CBBB6C}"/>
              </a:ext>
            </a:extLst>
          </p:cNvPr>
          <p:cNvSpPr txBox="1"/>
          <p:nvPr/>
        </p:nvSpPr>
        <p:spPr>
          <a:xfrm>
            <a:off x="6566694" y="3824987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46CB49B-2C90-4AB3-9339-23240FDD1123}"/>
              </a:ext>
            </a:extLst>
          </p:cNvPr>
          <p:cNvSpPr txBox="1"/>
          <p:nvPr/>
        </p:nvSpPr>
        <p:spPr>
          <a:xfrm>
            <a:off x="6566693" y="5113996"/>
            <a:ext cx="5415661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latin typeface="Wellbutrin" panose="02000603020000020004" pitchFamily="2" charset="0"/>
              </a:rPr>
              <a:t>Intervention possible :</a:t>
            </a:r>
          </a:p>
          <a:p>
            <a:pPr>
              <a:lnSpc>
                <a:spcPct val="150000"/>
              </a:lnSpc>
            </a:pPr>
            <a:r>
              <a:rPr lang="fr-FR" sz="1500" dirty="0">
                <a:latin typeface="AR JULIAN" panose="02000000000000000000" pitchFamily="2" charset="0"/>
              </a:rPr>
              <a:t>N</a:t>
            </a:r>
            <a:r>
              <a:rPr lang="fr-FR" sz="1500" dirty="0">
                <a:latin typeface="Wellbutrin" panose="02000603020000020004" pitchFamily="2" charset="0"/>
              </a:rPr>
              <a:t>ombre d’ouvriers en cours d’intervention :</a:t>
            </a:r>
          </a:p>
        </p:txBody>
      </p:sp>
    </p:spTree>
    <p:extLst>
      <p:ext uri="{BB962C8B-B14F-4D97-AF65-F5344CB8AC3E}">
        <p14:creationId xmlns:p14="http://schemas.microsoft.com/office/powerpoint/2010/main" val="2343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32722-9EEB-43B2-8DCF-307D1202A5D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2188D57-03D2-4610-91E3-1C58988C236F}"/>
              </a:ext>
            </a:extLst>
          </p:cNvPr>
          <p:cNvSpPr/>
          <p:nvPr/>
        </p:nvSpPr>
        <p:spPr>
          <a:xfrm>
            <a:off x="369082" y="381361"/>
            <a:ext cx="3097837" cy="1921973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475180B-56B6-4CC6-8626-0AC41B31DCAF}"/>
              </a:ext>
            </a:extLst>
          </p:cNvPr>
          <p:cNvSpPr/>
          <p:nvPr/>
        </p:nvSpPr>
        <p:spPr>
          <a:xfrm>
            <a:off x="369082" y="2597653"/>
            <a:ext cx="3097837" cy="2005227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CABEDC-E4E3-4636-B749-971E30E416F3}"/>
              </a:ext>
            </a:extLst>
          </p:cNvPr>
          <p:cNvSpPr/>
          <p:nvPr/>
        </p:nvSpPr>
        <p:spPr>
          <a:xfrm>
            <a:off x="369081" y="4931694"/>
            <a:ext cx="3097837" cy="1775716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8A4C0C-5034-4F17-8DE4-88530C022D79}"/>
              </a:ext>
            </a:extLst>
          </p:cNvPr>
          <p:cNvSpPr/>
          <p:nvPr/>
        </p:nvSpPr>
        <p:spPr>
          <a:xfrm>
            <a:off x="4469075" y="1133298"/>
            <a:ext cx="3365078" cy="538457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B2DB6A1-65D4-41C6-B4E0-10D305F75DFC}"/>
              </a:ext>
            </a:extLst>
          </p:cNvPr>
          <p:cNvSpPr/>
          <p:nvPr/>
        </p:nvSpPr>
        <p:spPr>
          <a:xfrm>
            <a:off x="4251005" y="1992813"/>
            <a:ext cx="3878616" cy="538457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79E3599-58AB-444C-B636-C00B17DCF851}"/>
              </a:ext>
            </a:extLst>
          </p:cNvPr>
          <p:cNvSpPr/>
          <p:nvPr/>
        </p:nvSpPr>
        <p:spPr>
          <a:xfrm>
            <a:off x="3818305" y="2852328"/>
            <a:ext cx="4666617" cy="2605525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0DAFE59-5A41-4510-BCA4-038389B95C0E}"/>
              </a:ext>
            </a:extLst>
          </p:cNvPr>
          <p:cNvSpPr/>
          <p:nvPr/>
        </p:nvSpPr>
        <p:spPr>
          <a:xfrm>
            <a:off x="8871702" y="2543066"/>
            <a:ext cx="2946882" cy="718310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B4A2E49-82AD-46D6-BD37-33092BF3A956}"/>
              </a:ext>
            </a:extLst>
          </p:cNvPr>
          <p:cNvSpPr/>
          <p:nvPr/>
        </p:nvSpPr>
        <p:spPr>
          <a:xfrm>
            <a:off x="4156692" y="5772708"/>
            <a:ext cx="3878616" cy="934702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19C4816-C8C0-44CC-9C85-16801DFDA84F}"/>
              </a:ext>
            </a:extLst>
          </p:cNvPr>
          <p:cNvSpPr/>
          <p:nvPr/>
        </p:nvSpPr>
        <p:spPr>
          <a:xfrm>
            <a:off x="8876036" y="381361"/>
            <a:ext cx="2946882" cy="1921973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238307-409E-491D-A684-8CC6A7F3D2E8}"/>
              </a:ext>
            </a:extLst>
          </p:cNvPr>
          <p:cNvSpPr txBox="1"/>
          <p:nvPr/>
        </p:nvSpPr>
        <p:spPr>
          <a:xfrm>
            <a:off x="3627276" y="137939"/>
            <a:ext cx="5126073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FFF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sonfont" panose="02000500000000000000" pitchFamily="2" charset="0"/>
              </a:rPr>
              <a:t>Salle de controle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7590A3-EA3C-45B5-8C0E-5BC5AE1E029B}"/>
              </a:ext>
            </a:extLst>
          </p:cNvPr>
          <p:cNvSpPr txBox="1"/>
          <p:nvPr/>
        </p:nvSpPr>
        <p:spPr>
          <a:xfrm>
            <a:off x="883848" y="381361"/>
            <a:ext cx="206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Digital-7" panose="02000000000000000000" pitchFamily="2" charset="0"/>
              </a:rPr>
              <a:t>Circuit primaire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AEA467-6470-4C55-986E-E502DCBAD0AF}"/>
              </a:ext>
            </a:extLst>
          </p:cNvPr>
          <p:cNvSpPr txBox="1"/>
          <p:nvPr/>
        </p:nvSpPr>
        <p:spPr>
          <a:xfrm>
            <a:off x="9180426" y="381361"/>
            <a:ext cx="247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Digital-7" panose="02000000000000000000" pitchFamily="2" charset="0"/>
              </a:rPr>
              <a:t>Circuit secondaire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904018-195F-443F-B72C-3BA9B073B23F}"/>
              </a:ext>
            </a:extLst>
          </p:cNvPr>
          <p:cNvSpPr txBox="1"/>
          <p:nvPr/>
        </p:nvSpPr>
        <p:spPr>
          <a:xfrm>
            <a:off x="532994" y="2569624"/>
            <a:ext cx="299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Digital-7" panose="02000000000000000000" pitchFamily="2" charset="0"/>
              </a:rPr>
              <a:t>Ordre du dispatching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3A7B6C-7B7E-411A-8D4F-9CC87F4D5276}"/>
              </a:ext>
            </a:extLst>
          </p:cNvPr>
          <p:cNvSpPr txBox="1"/>
          <p:nvPr/>
        </p:nvSpPr>
        <p:spPr>
          <a:xfrm>
            <a:off x="369081" y="4931578"/>
            <a:ext cx="29468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fr-FR" sz="2400" b="1" dirty="0">
                <a:solidFill>
                  <a:srgbClr val="C00000"/>
                </a:solidFill>
                <a:latin typeface="Digital-7" panose="02000000000000000000" pitchFamily="2" charset="0"/>
              </a:rPr>
              <a:t>Systeme de refroidissement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233605-C380-4173-91E3-D6D65815BCAD}"/>
              </a:ext>
            </a:extLst>
          </p:cNvPr>
          <p:cNvSpPr txBox="1"/>
          <p:nvPr/>
        </p:nvSpPr>
        <p:spPr>
          <a:xfrm>
            <a:off x="5522423" y="2838717"/>
            <a:ext cx="125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Digital-7" panose="02000000000000000000" pitchFamily="2" charset="0"/>
              </a:rPr>
              <a:t>Securite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5970AA4-5F69-4187-9538-D77B7C46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702" y="3285650"/>
            <a:ext cx="3078620" cy="35219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80E8FEC-841D-47EC-A99D-C7F3049A3A2B}"/>
              </a:ext>
            </a:extLst>
          </p:cNvPr>
          <p:cNvSpPr txBox="1"/>
          <p:nvPr/>
        </p:nvSpPr>
        <p:spPr>
          <a:xfrm flipH="1">
            <a:off x="9618674" y="3729140"/>
            <a:ext cx="1815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Commandes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Mistral" panose="03090702030407020403" pitchFamily="66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16281B-BAC9-4F68-9500-5F3C9DF74CEB}"/>
              </a:ext>
            </a:extLst>
          </p:cNvPr>
          <p:cNvSpPr txBox="1"/>
          <p:nvPr/>
        </p:nvSpPr>
        <p:spPr>
          <a:xfrm>
            <a:off x="8987264" y="4155090"/>
            <a:ext cx="30786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1 : rendement pompe circuit primaire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2 : rendement pompe circuit secondaire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B : action sur barres de contrôle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 : action sur taux acide borique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R : rendement pompe condenseur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U : arrêt d’urgence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S (maintenir) : fin session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Tab : affiche schéma centrale</a:t>
            </a:r>
          </a:p>
          <a:p>
            <a:r>
              <a:rPr lang="fr-FR" sz="165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Espace : passer poste de sécurité</a:t>
            </a:r>
          </a:p>
        </p:txBody>
      </p:sp>
    </p:spTree>
    <p:extLst>
      <p:ext uri="{BB962C8B-B14F-4D97-AF65-F5344CB8AC3E}">
        <p14:creationId xmlns:p14="http://schemas.microsoft.com/office/powerpoint/2010/main" val="7519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32722-9EEB-43B2-8DCF-307D1202A5D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2188D57-03D2-4610-91E3-1C58988C236F}"/>
              </a:ext>
            </a:extLst>
          </p:cNvPr>
          <p:cNvSpPr/>
          <p:nvPr/>
        </p:nvSpPr>
        <p:spPr>
          <a:xfrm>
            <a:off x="367001" y="386805"/>
            <a:ext cx="3097837" cy="1921973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79E3599-58AB-444C-B636-C00B17DCF851}"/>
              </a:ext>
            </a:extLst>
          </p:cNvPr>
          <p:cNvSpPr/>
          <p:nvPr/>
        </p:nvSpPr>
        <p:spPr>
          <a:xfrm>
            <a:off x="3804924" y="3079170"/>
            <a:ext cx="4666617" cy="2144073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238307-409E-491D-A684-8CC6A7F3D2E8}"/>
              </a:ext>
            </a:extLst>
          </p:cNvPr>
          <p:cNvSpPr txBox="1"/>
          <p:nvPr/>
        </p:nvSpPr>
        <p:spPr>
          <a:xfrm>
            <a:off x="3774116" y="32059"/>
            <a:ext cx="475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FFF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sonfont" panose="02000500000000000000" pitchFamily="2" charset="0"/>
                <a:ea typeface="+mn-ea"/>
                <a:cs typeface="+mn-cs"/>
              </a:rPr>
              <a:t>Poste  de  Securite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233605-C380-4173-91E3-D6D65815BCAD}"/>
              </a:ext>
            </a:extLst>
          </p:cNvPr>
          <p:cNvSpPr txBox="1"/>
          <p:nvPr/>
        </p:nvSpPr>
        <p:spPr>
          <a:xfrm>
            <a:off x="5562786" y="2473100"/>
            <a:ext cx="11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 JULIAN" panose="02000000000000000000" pitchFamily="2" charset="0"/>
                <a:ea typeface="+mn-ea"/>
                <a:cs typeface="+mn-cs"/>
              </a:rPr>
              <a:t>Sécurité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8738807-5EE0-4EBE-83C6-FECA1D903D14}"/>
              </a:ext>
            </a:extLst>
          </p:cNvPr>
          <p:cNvSpPr/>
          <p:nvPr/>
        </p:nvSpPr>
        <p:spPr>
          <a:xfrm>
            <a:off x="4198924" y="5504671"/>
            <a:ext cx="3878616" cy="538457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FDC3714-944E-4618-BA85-4D86C8912430}"/>
              </a:ext>
            </a:extLst>
          </p:cNvPr>
          <p:cNvSpPr/>
          <p:nvPr/>
        </p:nvSpPr>
        <p:spPr>
          <a:xfrm>
            <a:off x="4212306" y="6163869"/>
            <a:ext cx="3878616" cy="538457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D3AAC30-DE86-458F-A1F4-F6210F50E329}"/>
              </a:ext>
            </a:extLst>
          </p:cNvPr>
          <p:cNvSpPr/>
          <p:nvPr/>
        </p:nvSpPr>
        <p:spPr>
          <a:xfrm>
            <a:off x="3817047" y="794819"/>
            <a:ext cx="4666617" cy="2144073"/>
          </a:xfrm>
          <a:prstGeom prst="roundRect">
            <a:avLst/>
          </a:prstGeom>
          <a:solidFill>
            <a:srgbClr val="E0D2A3"/>
          </a:solidFill>
          <a:ln w="571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0CD912-2578-421F-9BFA-BE5EC8FC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523" y="328060"/>
            <a:ext cx="3151905" cy="171309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F7A7A1-5D39-4370-A73A-A5F8C013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2503454"/>
            <a:ext cx="3151905" cy="197527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DB5944-A0DE-4B50-B874-B33BD4B5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3" y="4720977"/>
            <a:ext cx="3151905" cy="197527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297C479-266C-4311-978B-42C99EF9289B}"/>
              </a:ext>
            </a:extLst>
          </p:cNvPr>
          <p:cNvSpPr txBox="1"/>
          <p:nvPr/>
        </p:nvSpPr>
        <p:spPr>
          <a:xfrm>
            <a:off x="4768241" y="805627"/>
            <a:ext cx="27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Ordinateur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FC62691-CE7F-408F-BAE6-23DCEC1A780C}"/>
              </a:ext>
            </a:extLst>
          </p:cNvPr>
          <p:cNvSpPr txBox="1"/>
          <p:nvPr/>
        </p:nvSpPr>
        <p:spPr>
          <a:xfrm>
            <a:off x="4709912" y="3090424"/>
            <a:ext cx="27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Activite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igital-7" panose="02000000000000000000" pitchFamily="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C5FB9A9-1987-4BC3-B792-A86A29496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03" y="2097487"/>
            <a:ext cx="3516702" cy="47605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5177B814-A731-4782-B5BD-B7743AF1D389}"/>
              </a:ext>
            </a:extLst>
          </p:cNvPr>
          <p:cNvSpPr txBox="1"/>
          <p:nvPr/>
        </p:nvSpPr>
        <p:spPr>
          <a:xfrm>
            <a:off x="8932134" y="3105174"/>
            <a:ext cx="33856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Tab : affiche schéma centrale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Espace : passer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salle de contrôle</a:t>
            </a:r>
            <a:endParaRPr lang="fr-FR" sz="1800" b="1" dirty="0">
              <a:solidFill>
                <a:schemeClr val="accent1">
                  <a:lumMod val="75000"/>
                </a:schemeClr>
              </a:solidFill>
              <a:latin typeface="Mistral" panose="03090702030407020403" pitchFamily="66" charset="0"/>
            </a:endParaRP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P : évacuation population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B: bilan ouvriers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O : intervention ouvriers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1 : pompe circuit primaire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2 : pompe circuit secondaire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C : condenseur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G : générateur vapeur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A : Injecteur acide borique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I : circuit primaire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R : circuit secondaire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   → P : pressuriseur</a:t>
            </a:r>
            <a:endParaRPr lang="fr-FR" sz="1800" b="1" dirty="0">
              <a:solidFill>
                <a:schemeClr val="accent1">
                  <a:lumMod val="75000"/>
                </a:schemeClr>
              </a:solidFill>
              <a:latin typeface="Mistral" panose="03090702030407020403" pitchFamily="66" charset="0"/>
            </a:endParaRP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7590A3-EA3C-45B5-8C0E-5BC5AE1E029B}"/>
              </a:ext>
            </a:extLst>
          </p:cNvPr>
          <p:cNvSpPr txBox="1"/>
          <p:nvPr/>
        </p:nvSpPr>
        <p:spPr>
          <a:xfrm>
            <a:off x="891443" y="2519705"/>
            <a:ext cx="206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Circuit primaire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904018-195F-443F-B72C-3BA9B073B23F}"/>
              </a:ext>
            </a:extLst>
          </p:cNvPr>
          <p:cNvSpPr txBox="1"/>
          <p:nvPr/>
        </p:nvSpPr>
        <p:spPr>
          <a:xfrm>
            <a:off x="526410" y="343962"/>
            <a:ext cx="27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Reacteur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igital-7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AEA467-6470-4C55-986E-E502DCBAD0AF}"/>
              </a:ext>
            </a:extLst>
          </p:cNvPr>
          <p:cNvSpPr txBox="1"/>
          <p:nvPr/>
        </p:nvSpPr>
        <p:spPr>
          <a:xfrm>
            <a:off x="719996" y="4734965"/>
            <a:ext cx="258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Circuit secondaire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3A7B6C-7B7E-411A-8D4F-9CC87F4D5276}"/>
              </a:ext>
            </a:extLst>
          </p:cNvPr>
          <p:cNvSpPr txBox="1"/>
          <p:nvPr/>
        </p:nvSpPr>
        <p:spPr>
          <a:xfrm>
            <a:off x="8867043" y="343961"/>
            <a:ext cx="296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igital-7" panose="02000000000000000000" pitchFamily="2" charset="0"/>
              </a:rPr>
              <a:t>Effectif humain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523D8F-1C22-445F-A5BE-B33D5D4105F7}"/>
              </a:ext>
            </a:extLst>
          </p:cNvPr>
          <p:cNvSpPr txBox="1"/>
          <p:nvPr/>
        </p:nvSpPr>
        <p:spPr>
          <a:xfrm flipH="1">
            <a:off x="9429932" y="2719760"/>
            <a:ext cx="1815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Commandes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6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E5E031-4C7F-4AAA-B200-F6228E5E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99"/>
            <a:ext cx="12192000" cy="62204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7DD4A8-5AFD-4DB4-8E8C-9EC91E2307CD}"/>
              </a:ext>
            </a:extLst>
          </p:cNvPr>
          <p:cNvSpPr txBox="1"/>
          <p:nvPr/>
        </p:nvSpPr>
        <p:spPr>
          <a:xfrm>
            <a:off x="5196041" y="1784979"/>
            <a:ext cx="1200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000" dirty="0">
                <a:solidFill>
                  <a:srgbClr val="FFF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sonfont" panose="02000500000000000000" pitchFamily="2" charset="0"/>
              </a:rPr>
              <a:t>Bilan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7392949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263</Words>
  <Application>Microsoft Office PowerPoint</Application>
  <PresentationFormat>Grand écran</PresentationFormat>
  <Paragraphs>66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5" baseType="lpstr">
      <vt:lpstr>Arial</vt:lpstr>
      <vt:lpstr>Mistral</vt:lpstr>
      <vt:lpstr>Calibri Light</vt:lpstr>
      <vt:lpstr>Digital-7</vt:lpstr>
      <vt:lpstr>Goudy Stout</vt:lpstr>
      <vt:lpstr>Calibri</vt:lpstr>
      <vt:lpstr>AR JULIAN</vt:lpstr>
      <vt:lpstr>Simpsonfont</vt:lpstr>
      <vt:lpstr>Wellbutrin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ROUANET</dc:creator>
  <cp:lastModifiedBy>Clement ROUANET</cp:lastModifiedBy>
  <cp:revision>49</cp:revision>
  <dcterms:created xsi:type="dcterms:W3CDTF">2021-05-02T17:33:52Z</dcterms:created>
  <dcterms:modified xsi:type="dcterms:W3CDTF">2021-05-14T12:55:48Z</dcterms:modified>
</cp:coreProperties>
</file>